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452" r:id="rId2"/>
    <p:sldId id="460" r:id="rId3"/>
    <p:sldId id="447" r:id="rId4"/>
    <p:sldId id="455" r:id="rId5"/>
    <p:sldId id="458" r:id="rId6"/>
    <p:sldId id="457" r:id="rId7"/>
    <p:sldId id="459" r:id="rId8"/>
    <p:sldId id="456" r:id="rId9"/>
    <p:sldId id="445" r:id="rId10"/>
    <p:sldId id="45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768">
          <p15:clr>
            <a:srgbClr val="A4A3A4"/>
          </p15:clr>
        </p15:guide>
        <p15:guide id="3" orient="horz" pos="3840">
          <p15:clr>
            <a:srgbClr val="A4A3A4"/>
          </p15:clr>
        </p15:guide>
        <p15:guide id="4" orient="horz" pos="96">
          <p15:clr>
            <a:srgbClr val="A4A3A4"/>
          </p15:clr>
        </p15:guide>
        <p15:guide id="5" orient="horz" pos="1008">
          <p15:clr>
            <a:srgbClr val="A4A3A4"/>
          </p15:clr>
        </p15:guide>
        <p15:guide id="6" orient="horz">
          <p15:clr>
            <a:srgbClr val="A4A3A4"/>
          </p15:clr>
        </p15:guide>
        <p15:guide id="7" orient="horz" pos="4319">
          <p15:clr>
            <a:srgbClr val="A4A3A4"/>
          </p15:clr>
        </p15:guide>
        <p15:guide id="8" pos="2880">
          <p15:clr>
            <a:srgbClr val="A4A3A4"/>
          </p15:clr>
        </p15:guide>
        <p15:guide id="9" pos="192">
          <p15:clr>
            <a:srgbClr val="A4A3A4"/>
          </p15:clr>
        </p15:guide>
        <p15:guide id="10" pos="5568">
          <p15:clr>
            <a:srgbClr val="A4A3A4"/>
          </p15:clr>
        </p15:guide>
        <p15:guide id="11" pos="2736">
          <p15:clr>
            <a:srgbClr val="A4A3A4"/>
          </p15:clr>
        </p15:guide>
        <p15:guide id="12" pos="3024">
          <p15:clr>
            <a:srgbClr val="A4A3A4"/>
          </p15:clr>
        </p15:guide>
        <p15:guide id="13" pos="5759">
          <p15:clr>
            <a:srgbClr val="A4A3A4"/>
          </p15:clr>
        </p15:guide>
        <p15:guide id="14">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9DCC17"/>
    <a:srgbClr val="FFFFCC"/>
    <a:srgbClr val="E15716"/>
    <a:srgbClr val="9E3F30"/>
    <a:srgbClr val="973F30"/>
    <a:srgbClr val="F85F00"/>
    <a:srgbClr val="5C2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69" autoAdjust="0"/>
    <p:restoredTop sz="94660"/>
  </p:normalViewPr>
  <p:slideViewPr>
    <p:cSldViewPr>
      <p:cViewPr>
        <p:scale>
          <a:sx n="81" d="100"/>
          <a:sy n="81" d="100"/>
        </p:scale>
        <p:origin x="-1284" y="-36"/>
      </p:cViewPr>
      <p:guideLst>
        <p:guide orient="horz" pos="2160"/>
        <p:guide orient="horz" pos="768"/>
        <p:guide orient="horz" pos="3840"/>
        <p:guide orient="horz" pos="96"/>
        <p:guide orient="horz" pos="1008"/>
        <p:guide orient="horz"/>
        <p:guide orient="horz" pos="4319"/>
        <p:guide pos="2880"/>
        <p:guide pos="192"/>
        <p:guide pos="5568"/>
        <p:guide pos="2736"/>
        <p:guide pos="3024"/>
        <p:guide pos="5759"/>
        <p:guide/>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D:\Anant\APP,%20CII,%20FICCI,%20SBI\Coal%20Summit%20-%20Sept%202016\Operational_Statistics_of_CI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 (BT)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mmm\-yy</c:formatCode>
                <c:ptCount val="6"/>
                <c:pt idx="0">
                  <c:v>39904</c:v>
                </c:pt>
                <c:pt idx="1">
                  <c:v>40269</c:v>
                </c:pt>
                <c:pt idx="2">
                  <c:v>40634</c:v>
                </c:pt>
                <c:pt idx="3">
                  <c:v>41000</c:v>
                </c:pt>
                <c:pt idx="4">
                  <c:v>41365</c:v>
                </c:pt>
                <c:pt idx="5">
                  <c:v>41730</c:v>
                </c:pt>
              </c:numCache>
            </c:numRef>
          </c:cat>
          <c:val>
            <c:numRef>
              <c:f>Sheet1!$B$2:$B$7</c:f>
              <c:numCache>
                <c:formatCode>0</c:formatCode>
                <c:ptCount val="6"/>
                <c:pt idx="0">
                  <c:v>267.20999999999998</c:v>
                </c:pt>
                <c:pt idx="1">
                  <c:v>276.81</c:v>
                </c:pt>
                <c:pt idx="2">
                  <c:v>285.86200000000002</c:v>
                </c:pt>
                <c:pt idx="3">
                  <c:v>293.49700000000001</c:v>
                </c:pt>
                <c:pt idx="4">
                  <c:v>298.91399999999999</c:v>
                </c:pt>
                <c:pt idx="5">
                  <c:v>301.56400000000002</c:v>
                </c:pt>
              </c:numCache>
            </c:numRef>
          </c:val>
        </c:ser>
        <c:dLbls>
          <c:showLegendKey val="0"/>
          <c:showVal val="0"/>
          <c:showCatName val="0"/>
          <c:showSerName val="0"/>
          <c:showPercent val="0"/>
          <c:showBubbleSize val="0"/>
        </c:dLbls>
        <c:gapWidth val="219"/>
        <c:overlap val="-27"/>
        <c:axId val="68107264"/>
        <c:axId val="24511232"/>
      </c:barChart>
      <c:catAx>
        <c:axId val="68107264"/>
        <c:scaling>
          <c:orientation val="minMax"/>
          <c:max val="6"/>
          <c:min val="1"/>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4511232"/>
        <c:crosses val="autoZero"/>
        <c:auto val="0"/>
        <c:lblAlgn val="ctr"/>
        <c:lblOffset val="100"/>
        <c:noMultiLvlLbl val="0"/>
      </c:catAx>
      <c:valAx>
        <c:axId val="24511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8107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Operational_Statistics_of_CIL!$A$32</c:f>
              <c:strCache>
                <c:ptCount val="1"/>
                <c:pt idx="0">
                  <c:v>Power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Operational_Statistics_of_CIL!$B$31:$G$31</c:f>
              <c:strCache>
                <c:ptCount val="6"/>
                <c:pt idx="0">
                  <c:v>FY10</c:v>
                </c:pt>
                <c:pt idx="1">
                  <c:v>FY11</c:v>
                </c:pt>
                <c:pt idx="2">
                  <c:v>FY12</c:v>
                </c:pt>
                <c:pt idx="3">
                  <c:v>FY13</c:v>
                </c:pt>
                <c:pt idx="4">
                  <c:v>FY14</c:v>
                </c:pt>
                <c:pt idx="5">
                  <c:v>FY15</c:v>
                </c:pt>
              </c:strCache>
            </c:strRef>
          </c:cat>
          <c:val>
            <c:numRef>
              <c:f>Operational_Statistics_of_CIL!$B$32:$G$32</c:f>
              <c:numCache>
                <c:formatCode>0%</c:formatCode>
                <c:ptCount val="6"/>
                <c:pt idx="0">
                  <c:v>0.69301581412604929</c:v>
                </c:pt>
                <c:pt idx="1">
                  <c:v>0.70550867105629234</c:v>
                </c:pt>
                <c:pt idx="2">
                  <c:v>0.71597375183553602</c:v>
                </c:pt>
                <c:pt idx="3">
                  <c:v>0.76362582953532754</c:v>
                </c:pt>
                <c:pt idx="4">
                  <c:v>0.76687859521646984</c:v>
                </c:pt>
                <c:pt idx="5">
                  <c:v>0.7807007959727903</c:v>
                </c:pt>
              </c:numCache>
            </c:numRef>
          </c:val>
          <c:smooth val="0"/>
        </c:ser>
        <c:ser>
          <c:idx val="1"/>
          <c:order val="1"/>
          <c:tx>
            <c:strRef>
              <c:f>Operational_Statistics_of_CIL!$A$33</c:f>
              <c:strCache>
                <c:ptCount val="1"/>
                <c:pt idx="0">
                  <c:v>Steel/Hard Coke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Operational_Statistics_of_CIL!$B$31:$G$31</c:f>
              <c:strCache>
                <c:ptCount val="6"/>
                <c:pt idx="0">
                  <c:v>FY10</c:v>
                </c:pt>
                <c:pt idx="1">
                  <c:v>FY11</c:v>
                </c:pt>
                <c:pt idx="2">
                  <c:v>FY12</c:v>
                </c:pt>
                <c:pt idx="3">
                  <c:v>FY13</c:v>
                </c:pt>
                <c:pt idx="4">
                  <c:v>FY14</c:v>
                </c:pt>
                <c:pt idx="5">
                  <c:v>FY15</c:v>
                </c:pt>
              </c:strCache>
            </c:strRef>
          </c:cat>
          <c:val>
            <c:numRef>
              <c:f>Operational_Statistics_of_CIL!$B$33:$G$33</c:f>
              <c:numCache>
                <c:formatCode>0%</c:formatCode>
                <c:ptCount val="6"/>
                <c:pt idx="0">
                  <c:v>2.0683578351806335E-2</c:v>
                </c:pt>
                <c:pt idx="1">
                  <c:v>2.2025410368172123E-2</c:v>
                </c:pt>
                <c:pt idx="2">
                  <c:v>1.7804698972099853E-2</c:v>
                </c:pt>
                <c:pt idx="3">
                  <c:v>1.7779310985358603E-2</c:v>
                </c:pt>
                <c:pt idx="4">
                  <c:v>1.4597119501751655E-2</c:v>
                </c:pt>
                <c:pt idx="5">
                  <c:v>1.4151077011480297E-2</c:v>
                </c:pt>
              </c:numCache>
            </c:numRef>
          </c:val>
          <c:smooth val="0"/>
        </c:ser>
        <c:ser>
          <c:idx val="2"/>
          <c:order val="2"/>
          <c:tx>
            <c:strRef>
              <c:f>Operational_Statistics_of_CIL!$A$34</c:f>
              <c:strCache>
                <c:ptCount val="1"/>
                <c:pt idx="0">
                  <c:v>Others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Operational_Statistics_of_CIL!$B$31:$G$31</c:f>
              <c:strCache>
                <c:ptCount val="6"/>
                <c:pt idx="0">
                  <c:v>FY10</c:v>
                </c:pt>
                <c:pt idx="1">
                  <c:v>FY11</c:v>
                </c:pt>
                <c:pt idx="2">
                  <c:v>FY12</c:v>
                </c:pt>
                <c:pt idx="3">
                  <c:v>FY13</c:v>
                </c:pt>
                <c:pt idx="4">
                  <c:v>FY14</c:v>
                </c:pt>
                <c:pt idx="5">
                  <c:v>FY15</c:v>
                </c:pt>
              </c:strCache>
            </c:strRef>
          </c:cat>
          <c:val>
            <c:numRef>
              <c:f>Operational_Statistics_of_CIL!$B$34:$G$34</c:f>
              <c:numCache>
                <c:formatCode>0%</c:formatCode>
                <c:ptCount val="6"/>
                <c:pt idx="0">
                  <c:v>0.2506376663729537</c:v>
                </c:pt>
                <c:pt idx="1">
                  <c:v>0.25665399239543729</c:v>
                </c:pt>
                <c:pt idx="2">
                  <c:v>0.25988895007342144</c:v>
                </c:pt>
                <c:pt idx="3">
                  <c:v>0.24726952683592393</c:v>
                </c:pt>
                <c:pt idx="4">
                  <c:v>0.23833527961593357</c:v>
                </c:pt>
                <c:pt idx="5">
                  <c:v>0.19531278452891115</c:v>
                </c:pt>
              </c:numCache>
            </c:numRef>
          </c:val>
          <c:smooth val="0"/>
        </c:ser>
        <c:dLbls>
          <c:showLegendKey val="0"/>
          <c:showVal val="1"/>
          <c:showCatName val="0"/>
          <c:showSerName val="0"/>
          <c:showPercent val="0"/>
          <c:showBubbleSize val="0"/>
        </c:dLbls>
        <c:marker val="1"/>
        <c:smooth val="0"/>
        <c:axId val="24558976"/>
        <c:axId val="24560768"/>
      </c:lineChart>
      <c:catAx>
        <c:axId val="2455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4560768"/>
        <c:crosses val="autoZero"/>
        <c:auto val="1"/>
        <c:lblAlgn val="ctr"/>
        <c:lblOffset val="100"/>
        <c:noMultiLvlLbl val="0"/>
      </c:catAx>
      <c:valAx>
        <c:axId val="24560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4558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00347CE-A376-4DDE-AF4F-8E31F830C499}" type="datetimeFigureOut">
              <a:rPr lang="en-US"/>
              <a:pPr>
                <a:defRPr/>
              </a:pPr>
              <a:t>8/5/2016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F6EA31-BF2A-4BD6-B7EF-C470E5356178}" type="slidenum">
              <a:rPr lang="en-US" altLang="en-US"/>
              <a:pPr>
                <a:defRPr/>
              </a:pPr>
              <a:t>‹#›</a:t>
            </a:fld>
            <a:endParaRPr lang="en-US" altLang="en-US" dirty="0"/>
          </a:p>
        </p:txBody>
      </p:sp>
    </p:spTree>
    <p:extLst>
      <p:ext uri="{BB962C8B-B14F-4D97-AF65-F5344CB8AC3E}">
        <p14:creationId xmlns:p14="http://schemas.microsoft.com/office/powerpoint/2010/main" val="4044795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66559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848600" cy="762000"/>
          </a:xfrm>
        </p:spPr>
        <p:txBody>
          <a:bodyPr>
            <a:noAutofit/>
          </a:bodyPr>
          <a:lstStyle>
            <a:lvl1pPr algn="l">
              <a:defRPr sz="24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5059363"/>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sz="1400">
                <a:solidFill>
                  <a:schemeClr val="tx1"/>
                </a:solidFill>
                <a:latin typeface="Arial" panose="020B0604020202020204" pitchFamily="34" charset="0"/>
                <a:cs typeface="Arial" panose="020B0604020202020204" pitchFamily="34" charset="0"/>
              </a:defRPr>
            </a:lvl1pPr>
          </a:lstStyle>
          <a:p>
            <a:pPr>
              <a:defRPr/>
            </a:pPr>
            <a:fld id="{4732E74D-FB4F-43C0-AA4C-8901A77C234C}" type="slidenum">
              <a:rPr lang="en-US" altLang="en-US"/>
              <a:pPr>
                <a:defRPr/>
              </a:pPr>
              <a:t>‹#›</a:t>
            </a:fld>
            <a:endParaRPr lang="en-US" altLang="en-US" dirty="0"/>
          </a:p>
        </p:txBody>
      </p:sp>
    </p:spTree>
    <p:extLst>
      <p:ext uri="{BB962C8B-B14F-4D97-AF65-F5344CB8AC3E}">
        <p14:creationId xmlns:p14="http://schemas.microsoft.com/office/powerpoint/2010/main" val="3282550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section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667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lgn="l">
              <a:defRPr sz="32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2590800" y="6400800"/>
            <a:ext cx="5791200" cy="457200"/>
          </a:xfrm>
        </p:spPr>
        <p:txBody>
          <a:bodyPr>
            <a:noAutofit/>
          </a:bodyPr>
          <a:lstStyle>
            <a:lvl1pPr>
              <a:buNone/>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endParaRPr lang="en-US" dirty="0"/>
          </a:p>
        </p:txBody>
      </p:sp>
      <p:sp>
        <p:nvSpPr>
          <p:cNvPr id="10" name="Text Placeholder 9"/>
          <p:cNvSpPr>
            <a:spLocks noGrp="1"/>
          </p:cNvSpPr>
          <p:nvPr>
            <p:ph type="body" sz="quarter" idx="11"/>
          </p:nvPr>
        </p:nvSpPr>
        <p:spPr>
          <a:xfrm>
            <a:off x="8839200" y="6400800"/>
            <a:ext cx="228600" cy="381000"/>
          </a:xfrm>
        </p:spPr>
        <p:txBody>
          <a:bodyPr/>
          <a:lstStyle>
            <a:lvl1pPr>
              <a:buNone/>
              <a:defRPr sz="1200">
                <a:solidFill>
                  <a:schemeClr val="tx1">
                    <a:lumMod val="85000"/>
                    <a:lumOff val="15000"/>
                  </a:schemeClr>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0993798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CA62203-FC69-49D5-B7B7-77110EE780CD}" type="slidenum">
              <a:rPr lang="en-US" altLang="en-US"/>
              <a:pPr>
                <a:defRPr/>
              </a:pPr>
              <a:t>‹#›</a:t>
            </a:fld>
            <a:endParaRPr lang="en-US" altLang="en-US" dirty="0"/>
          </a:p>
        </p:txBody>
      </p:sp>
      <p:sp>
        <p:nvSpPr>
          <p:cNvPr id="1031" name="Rectangle 9"/>
          <p:cNvSpPr>
            <a:spLocks noChangeArrowheads="1"/>
          </p:cNvSpPr>
          <p:nvPr userDrawn="1"/>
        </p:nvSpPr>
        <p:spPr bwMode="auto">
          <a:xfrm>
            <a:off x="2590800" y="6396038"/>
            <a:ext cx="6096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2400" b="1" dirty="0" smtClean="0">
                <a:solidFill>
                  <a:srgbClr val="000000"/>
                </a:solidFill>
                <a:cs typeface="Arial" panose="020B0604020202020204" pitchFamily="34" charset="0"/>
              </a:rPr>
              <a:t>…Message Box </a:t>
            </a:r>
            <a:r>
              <a:rPr lang="en-US" dirty="0" smtClean="0">
                <a:solidFill>
                  <a:srgbClr val="000000"/>
                </a:solidFill>
                <a:cs typeface="Arial" panose="020B0604020202020204" pitchFamily="34" charset="0"/>
              </a:rPr>
              <a:t>( Arial, Font size 18 Bold)</a:t>
            </a:r>
          </a:p>
        </p:txBody>
      </p:sp>
      <p:pic>
        <p:nvPicPr>
          <p:cNvPr id="1032" name="Picture 6" descr="presention 5.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9142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presention 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4"/>
          <p:cNvSpPr txBox="1">
            <a:spLocks noChangeArrowheads="1"/>
          </p:cNvSpPr>
          <p:nvPr/>
        </p:nvSpPr>
        <p:spPr bwMode="auto">
          <a:xfrm>
            <a:off x="3505200" y="4191000"/>
            <a:ext cx="5486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dirty="0" smtClean="0">
                <a:cs typeface="Arial" panose="020B0604020202020204" pitchFamily="34" charset="0"/>
              </a:rPr>
              <a:t>Coal for Power Sector</a:t>
            </a:r>
            <a:endParaRPr lang="en-US" altLang="en-US" sz="1600" dirty="0">
              <a:cs typeface="Arial" panose="020B0604020202020204" pitchFamily="34" charset="0"/>
            </a:endParaRPr>
          </a:p>
        </p:txBody>
      </p:sp>
      <p:sp>
        <p:nvSpPr>
          <p:cNvPr id="10244" name="Rectangle 5"/>
          <p:cNvSpPr>
            <a:spLocks noChangeArrowheads="1"/>
          </p:cNvSpPr>
          <p:nvPr/>
        </p:nvSpPr>
        <p:spPr bwMode="auto">
          <a:xfrm>
            <a:off x="4191000" y="4724400"/>
            <a:ext cx="41910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smtClean="0">
                <a:cs typeface="Arial" panose="020B0604020202020204" pitchFamily="34" charset="0"/>
              </a:rPr>
              <a:t>Arun Srivastava</a:t>
            </a:r>
          </a:p>
          <a:p>
            <a:pPr algn="ctr" eaLnBrk="1" hangingPunct="1"/>
            <a:r>
              <a:rPr lang="en-US" altLang="en-US" sz="1600" dirty="0" smtClean="0">
                <a:cs typeface="Arial" panose="020B0604020202020204" pitchFamily="34" charset="0"/>
              </a:rPr>
              <a:t>6</a:t>
            </a:r>
            <a:r>
              <a:rPr lang="en-US" altLang="en-US" sz="1600" baseline="30000" dirty="0" smtClean="0">
                <a:cs typeface="Arial" panose="020B0604020202020204" pitchFamily="34" charset="0"/>
              </a:rPr>
              <a:t>th</a:t>
            </a:r>
            <a:r>
              <a:rPr lang="en-US" altLang="en-US" sz="1600" dirty="0" smtClean="0">
                <a:cs typeface="Arial" panose="020B0604020202020204" pitchFamily="34" charset="0"/>
              </a:rPr>
              <a:t> Sept 2016</a:t>
            </a:r>
          </a:p>
          <a:p>
            <a:pPr algn="ctr" eaLnBrk="1" hangingPunct="1"/>
            <a:r>
              <a:rPr lang="en-US" altLang="en-US" sz="1600" dirty="0" smtClean="0">
                <a:cs typeface="Arial" panose="020B0604020202020204" pitchFamily="34" charset="0"/>
              </a:rPr>
              <a:t>6</a:t>
            </a:r>
            <a:r>
              <a:rPr lang="en-US" altLang="en-US" sz="1600" baseline="30000" dirty="0" smtClean="0">
                <a:cs typeface="Arial" panose="020B0604020202020204" pitchFamily="34" charset="0"/>
              </a:rPr>
              <a:t>th</a:t>
            </a:r>
            <a:r>
              <a:rPr lang="en-US" altLang="en-US" sz="1600" dirty="0" smtClean="0">
                <a:cs typeface="Arial" panose="020B0604020202020204" pitchFamily="34" charset="0"/>
              </a:rPr>
              <a:t> Coal Summit &amp; Expo</a:t>
            </a:r>
            <a:endParaRPr lang="en-US" altLang="en-US" sz="1600" dirty="0">
              <a:cs typeface="Arial" panose="020B0604020202020204" pitchFamily="34" charset="0"/>
            </a:endParaRPr>
          </a:p>
        </p:txBody>
      </p:sp>
    </p:spTree>
    <p:extLst>
      <p:ext uri="{BB962C8B-B14F-4D97-AF65-F5344CB8AC3E}">
        <p14:creationId xmlns:p14="http://schemas.microsoft.com/office/powerpoint/2010/main" val="765458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presention 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p:nvSpPr>
        <p:spPr>
          <a:xfrm>
            <a:off x="1981200" y="4191000"/>
            <a:ext cx="4876800" cy="1295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316" name="TextBox 5"/>
          <p:cNvSpPr txBox="1">
            <a:spLocks noChangeArrowheads="1"/>
          </p:cNvSpPr>
          <p:nvPr/>
        </p:nvSpPr>
        <p:spPr bwMode="auto">
          <a:xfrm>
            <a:off x="2286000" y="4343400"/>
            <a:ext cx="365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cs typeface="Arial" panose="020B0604020202020204" pitchFamily="34" charset="0"/>
              </a:rPr>
              <a:t>Website: www.tatapower.com</a:t>
            </a:r>
          </a:p>
        </p:txBody>
      </p:sp>
      <p:sp>
        <p:nvSpPr>
          <p:cNvPr id="13317" name="TextBox 6"/>
          <p:cNvSpPr txBox="1">
            <a:spLocks noChangeArrowheads="1"/>
          </p:cNvSpPr>
          <p:nvPr/>
        </p:nvSpPr>
        <p:spPr bwMode="auto">
          <a:xfrm>
            <a:off x="2286000" y="4724400"/>
            <a:ext cx="4495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cs typeface="Arial" panose="020B0604020202020204" pitchFamily="34" charset="0"/>
              </a:rPr>
              <a:t>Email ID: </a:t>
            </a:r>
            <a:r>
              <a:rPr lang="en-US" altLang="en-US" dirty="0" smtClean="0">
                <a:cs typeface="Arial" panose="020B0604020202020204" pitchFamily="34" charset="0"/>
              </a:rPr>
              <a:t>arun.srivastava@tatapower.com</a:t>
            </a:r>
            <a:endParaRPr lang="en-US" altLang="en-US" dirty="0">
              <a:latin typeface="Calibri" panose="020F0502020204030204" pitchFamily="34" charset="0"/>
            </a:endParaRPr>
          </a:p>
        </p:txBody>
      </p:sp>
      <p:sp>
        <p:nvSpPr>
          <p:cNvPr id="13318" name="TextBox 7"/>
          <p:cNvSpPr txBox="1">
            <a:spLocks noChangeArrowheads="1"/>
          </p:cNvSpPr>
          <p:nvPr/>
        </p:nvSpPr>
        <p:spPr bwMode="auto">
          <a:xfrm>
            <a:off x="2286000" y="51054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cs typeface="Arial" panose="020B0604020202020204" pitchFamily="34" charset="0"/>
              </a:rPr>
              <a:t>Contact No: </a:t>
            </a:r>
            <a:r>
              <a:rPr lang="en-US" altLang="en-US" sz="1200" dirty="0" smtClean="0">
                <a:cs typeface="Arial" panose="020B0604020202020204" pitchFamily="34" charset="0"/>
              </a:rPr>
              <a:t>(9811009211)</a:t>
            </a:r>
            <a:endParaRPr lang="en-US" altLang="en-US" sz="1200" dirty="0">
              <a:latin typeface="Calibri" panose="020F0502020204030204" pitchFamily="34" charset="0"/>
            </a:endParaRPr>
          </a:p>
        </p:txBody>
      </p:sp>
    </p:spTree>
    <p:extLst>
      <p:ext uri="{BB962C8B-B14F-4D97-AF65-F5344CB8AC3E}">
        <p14:creationId xmlns:p14="http://schemas.microsoft.com/office/powerpoint/2010/main" val="3998897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dirty="0" smtClean="0"/>
              <a:t>Coal Basic Facts</a:t>
            </a:r>
          </a:p>
        </p:txBody>
      </p:sp>
      <p:sp>
        <p:nvSpPr>
          <p:cNvPr id="8195" name="Content Placeholder 2"/>
          <p:cNvSpPr>
            <a:spLocks noGrp="1"/>
          </p:cNvSpPr>
          <p:nvPr>
            <p:ph idx="1"/>
          </p:nvPr>
        </p:nvSpPr>
        <p:spPr>
          <a:xfrm>
            <a:off x="228600" y="990600"/>
            <a:ext cx="8534400" cy="5211762"/>
          </a:xfrm>
        </p:spPr>
        <p:txBody>
          <a:bodyPr>
            <a:noAutofit/>
          </a:bodyPr>
          <a:lstStyle/>
          <a:p>
            <a:pPr algn="just"/>
            <a:r>
              <a:rPr lang="en-US" sz="2000" dirty="0"/>
              <a:t>Third largest hard coal reserves in the world (12% of the world total)  </a:t>
            </a:r>
            <a:r>
              <a:rPr lang="en-US" sz="1600" dirty="0"/>
              <a:t>(as per IEA – India Energy Outlook 2015)</a:t>
            </a:r>
          </a:p>
          <a:p>
            <a:pPr lvl="1" algn="just"/>
            <a:r>
              <a:rPr lang="en-US" dirty="0" smtClean="0"/>
              <a:t>301 BT of geological reserves of coal (@ 1200 m as on 01.0.4.2014)</a:t>
            </a:r>
          </a:p>
          <a:p>
            <a:pPr lvl="1" algn="just"/>
            <a:endParaRPr lang="en-US" sz="1600" dirty="0" smtClean="0"/>
          </a:p>
          <a:p>
            <a:pPr lvl="1" algn="just"/>
            <a:endParaRPr lang="en-US" sz="1600" dirty="0"/>
          </a:p>
          <a:p>
            <a:pPr lvl="1" algn="just"/>
            <a:endParaRPr lang="en-US" sz="900" dirty="0" smtClean="0"/>
          </a:p>
          <a:p>
            <a:pPr lvl="1" algn="just"/>
            <a:endParaRPr lang="en-US" sz="900" dirty="0"/>
          </a:p>
          <a:p>
            <a:pPr lvl="1" algn="just"/>
            <a:endParaRPr lang="en-US" sz="100" dirty="0" smtClean="0"/>
          </a:p>
          <a:p>
            <a:pPr algn="just"/>
            <a:endParaRPr lang="en-US" sz="2000" dirty="0" smtClean="0"/>
          </a:p>
          <a:p>
            <a:pPr algn="just"/>
            <a:endParaRPr lang="en-US" sz="1600" dirty="0" smtClean="0"/>
          </a:p>
          <a:p>
            <a:pPr algn="just"/>
            <a:endParaRPr lang="en-US" sz="1600" dirty="0"/>
          </a:p>
          <a:p>
            <a:pPr algn="just"/>
            <a:endParaRPr lang="en-US" sz="1600" dirty="0" smtClean="0"/>
          </a:p>
          <a:p>
            <a:pPr algn="just"/>
            <a:endParaRPr lang="en-US" sz="1600" dirty="0"/>
          </a:p>
          <a:p>
            <a:pPr algn="just"/>
            <a:endParaRPr lang="en-US" sz="1600" dirty="0" smtClean="0"/>
          </a:p>
          <a:p>
            <a:pPr algn="just"/>
            <a:endParaRPr lang="en-US" sz="1600" dirty="0" smtClean="0"/>
          </a:p>
          <a:p>
            <a:pPr algn="just"/>
            <a:endParaRPr lang="en-US" sz="1400" dirty="0" smtClean="0"/>
          </a:p>
          <a:p>
            <a:pPr algn="just"/>
            <a:endParaRPr lang="en-US" sz="2000" dirty="0" smtClean="0"/>
          </a:p>
          <a:p>
            <a:pPr algn="just"/>
            <a:endParaRPr lang="en-US" sz="2000" dirty="0" smtClean="0"/>
          </a:p>
          <a:p>
            <a:pPr algn="just"/>
            <a:r>
              <a:rPr lang="en-US" sz="2000" dirty="0" smtClean="0"/>
              <a:t>R/P of 126 years (considering 1BTPA) </a:t>
            </a:r>
          </a:p>
          <a:p>
            <a:pPr marL="0" indent="0" algn="just">
              <a:buNone/>
            </a:pPr>
            <a:endParaRPr lang="en-US" sz="2000" dirty="0" smtClean="0"/>
          </a:p>
        </p:txBody>
      </p:sp>
      <p:sp>
        <p:nvSpPr>
          <p:cNvPr id="819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B8B663-AEDF-4A1B-A335-8A1979FC9783}" type="slidenum">
              <a:rPr lang="en-US" altLang="en-US" sz="1400" smtClean="0">
                <a:latin typeface="Arial" panose="020B0604020202020204" pitchFamily="34" charset="0"/>
              </a:rPr>
              <a:pPr>
                <a:spcBef>
                  <a:spcPct val="0"/>
                </a:spcBef>
                <a:buFontTx/>
                <a:buNone/>
              </a:pPr>
              <a:t>2</a:t>
            </a:fld>
            <a:endParaRPr lang="en-US" altLang="en-US" sz="1400" dirty="0" smtClean="0">
              <a:latin typeface="Arial" panose="020B0604020202020204" pitchFamily="34" charset="0"/>
            </a:endParaRPr>
          </a:p>
        </p:txBody>
      </p:sp>
      <p:graphicFrame>
        <p:nvGraphicFramePr>
          <p:cNvPr id="11" name="Chart 10"/>
          <p:cNvGraphicFramePr/>
          <p:nvPr>
            <p:extLst/>
          </p:nvPr>
        </p:nvGraphicFramePr>
        <p:xfrm>
          <a:off x="4953000" y="3541931"/>
          <a:ext cx="3200400" cy="22196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p:cNvGraphicFramePr>
            <a:graphicFrameLocks noGrp="1"/>
          </p:cNvGraphicFramePr>
          <p:nvPr>
            <p:extLst/>
          </p:nvPr>
        </p:nvGraphicFramePr>
        <p:xfrm>
          <a:off x="685800" y="2029609"/>
          <a:ext cx="7848600" cy="731520"/>
        </p:xfrm>
        <a:graphic>
          <a:graphicData uri="http://schemas.openxmlformats.org/drawingml/2006/table">
            <a:tbl>
              <a:tblPr firstRow="1" bandRow="1">
                <a:tableStyleId>{5C22544A-7EE6-4342-B048-85BDC9FD1C3A}</a:tableStyleId>
              </a:tblPr>
              <a:tblGrid>
                <a:gridCol w="2616200"/>
                <a:gridCol w="2616200"/>
                <a:gridCol w="2616200"/>
              </a:tblGrid>
              <a:tr h="342900">
                <a:tc>
                  <a:txBody>
                    <a:bodyPr/>
                    <a:lstStyle/>
                    <a:p>
                      <a:pPr algn="ctr"/>
                      <a:r>
                        <a:rPr lang="en-US" dirty="0" smtClean="0"/>
                        <a:t>Proven Reserves</a:t>
                      </a:r>
                      <a:endParaRPr lang="en-US" dirty="0"/>
                    </a:p>
                  </a:txBody>
                  <a:tcPr/>
                </a:tc>
                <a:tc>
                  <a:txBody>
                    <a:bodyPr/>
                    <a:lstStyle/>
                    <a:p>
                      <a:pPr algn="ctr"/>
                      <a:r>
                        <a:rPr lang="en-US" dirty="0" smtClean="0"/>
                        <a:t>Indicated Reserves</a:t>
                      </a:r>
                      <a:endParaRPr lang="en-US" dirty="0"/>
                    </a:p>
                  </a:txBody>
                  <a:tcPr/>
                </a:tc>
                <a:tc>
                  <a:txBody>
                    <a:bodyPr/>
                    <a:lstStyle/>
                    <a:p>
                      <a:pPr algn="ctr"/>
                      <a:r>
                        <a:rPr lang="en-US" dirty="0" smtClean="0"/>
                        <a:t>Inferred Reserves</a:t>
                      </a:r>
                      <a:endParaRPr lang="en-US" dirty="0"/>
                    </a:p>
                  </a:txBody>
                  <a:tcPr/>
                </a:tc>
              </a:tr>
              <a:tr h="342900">
                <a:tc>
                  <a:txBody>
                    <a:bodyPr/>
                    <a:lstStyle/>
                    <a:p>
                      <a:pPr algn="ctr"/>
                      <a:r>
                        <a:rPr lang="en-US" b="1" dirty="0" smtClean="0"/>
                        <a:t>126 BT</a:t>
                      </a:r>
                      <a:endParaRPr lang="en-US" b="1" dirty="0"/>
                    </a:p>
                  </a:txBody>
                  <a:tcPr/>
                </a:tc>
                <a:tc>
                  <a:txBody>
                    <a:bodyPr/>
                    <a:lstStyle/>
                    <a:p>
                      <a:pPr algn="ctr"/>
                      <a:r>
                        <a:rPr lang="en-US" b="1" dirty="0" smtClean="0"/>
                        <a:t>142 BT</a:t>
                      </a:r>
                      <a:endParaRPr lang="en-US" b="1" dirty="0"/>
                    </a:p>
                  </a:txBody>
                  <a:tcPr/>
                </a:tc>
                <a:tc>
                  <a:txBody>
                    <a:bodyPr/>
                    <a:lstStyle/>
                    <a:p>
                      <a:pPr algn="ctr"/>
                      <a:r>
                        <a:rPr lang="en-US" b="1" dirty="0" smtClean="0"/>
                        <a:t>33 BT</a:t>
                      </a:r>
                      <a:endParaRPr lang="en-US" b="1" dirty="0"/>
                    </a:p>
                  </a:txBody>
                  <a:tcPr/>
                </a:tc>
              </a:tr>
            </a:tbl>
          </a:graphicData>
        </a:graphic>
      </p:graphicFrame>
      <p:sp>
        <p:nvSpPr>
          <p:cNvPr id="5" name="TextBox 4"/>
          <p:cNvSpPr txBox="1"/>
          <p:nvPr/>
        </p:nvSpPr>
        <p:spPr>
          <a:xfrm>
            <a:off x="304801" y="2895600"/>
            <a:ext cx="40386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Nearly </a:t>
            </a:r>
            <a:r>
              <a:rPr lang="en-US" dirty="0" smtClean="0"/>
              <a:t>78% </a:t>
            </a:r>
            <a:r>
              <a:rPr lang="en-US" dirty="0"/>
              <a:t>of the coal produced gets consumed in Power </a:t>
            </a:r>
            <a:r>
              <a:rPr lang="en-US" dirty="0" smtClean="0"/>
              <a:t>Sector</a:t>
            </a:r>
            <a:endParaRPr lang="en-US" dirty="0"/>
          </a:p>
        </p:txBody>
      </p:sp>
      <p:sp>
        <p:nvSpPr>
          <p:cNvPr id="6" name="TextBox 5"/>
          <p:cNvSpPr txBox="1"/>
          <p:nvPr/>
        </p:nvSpPr>
        <p:spPr>
          <a:xfrm>
            <a:off x="4724400" y="2864223"/>
            <a:ext cx="3546148" cy="646331"/>
          </a:xfrm>
          <a:prstGeom prst="rect">
            <a:avLst/>
          </a:prstGeom>
          <a:noFill/>
        </p:spPr>
        <p:txBody>
          <a:bodyPr wrap="square" rtlCol="0">
            <a:spAutoFit/>
          </a:bodyPr>
          <a:lstStyle/>
          <a:p>
            <a:pPr marL="285750" indent="-285750" algn="just">
              <a:buFont typeface="Arial" panose="020B0604020202020204" pitchFamily="34" charset="0"/>
              <a:buChar char="•"/>
            </a:pPr>
            <a:r>
              <a:rPr lang="en-US" dirty="0"/>
              <a:t>Addition in Coal Resources during 2009 to 2014 </a:t>
            </a:r>
            <a:r>
              <a:rPr lang="en-US" sz="1400" dirty="0"/>
              <a:t>(</a:t>
            </a:r>
            <a:r>
              <a:rPr lang="en-US" sz="1400" dirty="0" err="1" smtClean="0"/>
              <a:t>MoC</a:t>
            </a:r>
            <a:r>
              <a:rPr lang="en-US" sz="1400" dirty="0"/>
              <a:t>)</a:t>
            </a:r>
          </a:p>
        </p:txBody>
      </p:sp>
      <p:graphicFrame>
        <p:nvGraphicFramePr>
          <p:cNvPr id="12" name="Chart 11"/>
          <p:cNvGraphicFramePr>
            <a:graphicFrameLocks/>
          </p:cNvGraphicFramePr>
          <p:nvPr>
            <p:extLst/>
          </p:nvPr>
        </p:nvGraphicFramePr>
        <p:xfrm>
          <a:off x="685800" y="3618132"/>
          <a:ext cx="3924300" cy="21434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7990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dirty="0" smtClean="0"/>
              <a:t>Power Basic Facts</a:t>
            </a:r>
          </a:p>
        </p:txBody>
      </p:sp>
      <p:sp>
        <p:nvSpPr>
          <p:cNvPr id="819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B8B663-AEDF-4A1B-A335-8A1979FC9783}" type="slidenum">
              <a:rPr lang="en-US" altLang="en-US" sz="1400" smtClean="0">
                <a:latin typeface="Arial" panose="020B0604020202020204" pitchFamily="34" charset="0"/>
              </a:rPr>
              <a:pPr>
                <a:spcBef>
                  <a:spcPct val="0"/>
                </a:spcBef>
                <a:buFontTx/>
                <a:buNone/>
              </a:pPr>
              <a:t>3</a:t>
            </a:fld>
            <a:endParaRPr lang="en-US" altLang="en-US" sz="1400" dirty="0" smtClean="0">
              <a:latin typeface="Arial" panose="020B0604020202020204" pitchFamily="34" charset="0"/>
            </a:endParaRPr>
          </a:p>
        </p:txBody>
      </p:sp>
      <p:sp>
        <p:nvSpPr>
          <p:cNvPr id="3" name="Content Placeholder 2"/>
          <p:cNvSpPr>
            <a:spLocks noGrp="1"/>
          </p:cNvSpPr>
          <p:nvPr>
            <p:ph idx="1"/>
          </p:nvPr>
        </p:nvSpPr>
        <p:spPr/>
        <p:txBody>
          <a:bodyPr/>
          <a:lstStyle/>
          <a:p>
            <a:r>
              <a:rPr lang="en-US" dirty="0" smtClean="0"/>
              <a:t>303,083 </a:t>
            </a:r>
            <a:r>
              <a:rPr lang="en-US" dirty="0"/>
              <a:t>M</a:t>
            </a:r>
            <a:r>
              <a:rPr lang="en-US" dirty="0" smtClean="0"/>
              <a:t>W of installed capacity as of 31.05.2016, </a:t>
            </a:r>
          </a:p>
          <a:p>
            <a:pPr lvl="1"/>
            <a:r>
              <a:rPr lang="en-US" dirty="0" smtClean="0"/>
              <a:t>186,243 MW is coal based (61% of total installed capacity).</a:t>
            </a:r>
          </a:p>
          <a:p>
            <a:pPr lvl="1"/>
            <a:r>
              <a:rPr lang="en-US" dirty="0" smtClean="0"/>
              <a:t>~85% of annual power generation is from thermal</a:t>
            </a:r>
          </a:p>
          <a:p>
            <a:r>
              <a:rPr lang="en-US" dirty="0"/>
              <a:t>C</a:t>
            </a:r>
            <a:r>
              <a:rPr lang="en-US" dirty="0" smtClean="0"/>
              <a:t>oal would remain critical to the economy but there would be alternatives.</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488673" y="2819400"/>
            <a:ext cx="8150914" cy="3047999"/>
          </a:xfrm>
          <a:prstGeom prst="rect">
            <a:avLst/>
          </a:prstGeom>
        </p:spPr>
      </p:pic>
      <p:sp>
        <p:nvSpPr>
          <p:cNvPr id="2" name="Rectangle 1"/>
          <p:cNvSpPr/>
          <p:nvPr/>
        </p:nvSpPr>
        <p:spPr>
          <a:xfrm>
            <a:off x="5146190" y="2581835"/>
            <a:ext cx="3464410" cy="307777"/>
          </a:xfrm>
          <a:prstGeom prst="rect">
            <a:avLst/>
          </a:prstGeom>
        </p:spPr>
        <p:txBody>
          <a:bodyPr wrap="none">
            <a:spAutoFit/>
          </a:bodyPr>
          <a:lstStyle/>
          <a:p>
            <a:r>
              <a:rPr lang="en-US" sz="1400" b="1" dirty="0" smtClean="0"/>
              <a:t>Existing and Expected Capacity in MW</a:t>
            </a:r>
            <a:endParaRPr lang="en-US" sz="1400" b="1" dirty="0"/>
          </a:p>
        </p:txBody>
      </p:sp>
      <p:sp>
        <p:nvSpPr>
          <p:cNvPr id="7" name="Rectangle 6"/>
          <p:cNvSpPr/>
          <p:nvPr/>
        </p:nvSpPr>
        <p:spPr>
          <a:xfrm>
            <a:off x="6365446" y="5810635"/>
            <a:ext cx="2473754" cy="307777"/>
          </a:xfrm>
          <a:prstGeom prst="rect">
            <a:avLst/>
          </a:prstGeom>
        </p:spPr>
        <p:txBody>
          <a:bodyPr wrap="none">
            <a:spAutoFit/>
          </a:bodyPr>
          <a:lstStyle/>
          <a:p>
            <a:r>
              <a:rPr lang="en-US" sz="1400" b="1" dirty="0" smtClean="0"/>
              <a:t>Source: Industry Estimate </a:t>
            </a:r>
            <a:endParaRPr lang="en-US" sz="1400" b="1" dirty="0"/>
          </a:p>
        </p:txBody>
      </p:sp>
    </p:spTree>
    <p:extLst>
      <p:ext uri="{BB962C8B-B14F-4D97-AF65-F5344CB8AC3E}">
        <p14:creationId xmlns:p14="http://schemas.microsoft.com/office/powerpoint/2010/main" val="1630866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048000"/>
            <a:ext cx="7848600" cy="762000"/>
          </a:xfrm>
        </p:spPr>
        <p:txBody>
          <a:bodyPr/>
          <a:lstStyle/>
          <a:p>
            <a:r>
              <a:rPr lang="en-US" sz="3600" b="1" dirty="0" smtClean="0"/>
              <a:t>But Things Are Changing . . . . </a:t>
            </a:r>
            <a:r>
              <a:rPr lang="en-US" b="1" dirty="0" smtClean="0"/>
              <a:t> </a:t>
            </a:r>
            <a:endParaRPr lang="en-US" b="1" i="1" dirty="0" smtClean="0"/>
          </a:p>
        </p:txBody>
      </p:sp>
      <p:sp>
        <p:nvSpPr>
          <p:cNvPr id="102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980188-D0DD-4427-9A85-95F1D0CC3AF8}" type="slidenum">
              <a:rPr lang="en-US" altLang="en-US" sz="1400" smtClean="0">
                <a:latin typeface="Arial" panose="020B0604020202020204" pitchFamily="34" charset="0"/>
              </a:rPr>
              <a:pPr>
                <a:spcBef>
                  <a:spcPct val="0"/>
                </a:spcBef>
                <a:buFontTx/>
                <a:buNone/>
              </a:pPr>
              <a:t>4</a:t>
            </a:fld>
            <a:endParaRPr lang="en-US" altLang="en-US" sz="1400" dirty="0" smtClean="0">
              <a:latin typeface="Arial" panose="020B0604020202020204" pitchFamily="34" charset="0"/>
            </a:endParaRPr>
          </a:p>
        </p:txBody>
      </p:sp>
      <p:sp>
        <p:nvSpPr>
          <p:cNvPr id="2" name="Content Placeholder 1"/>
          <p:cNvSpPr>
            <a:spLocks noGrp="1"/>
          </p:cNvSpPr>
          <p:nvPr>
            <p:ph idx="1"/>
          </p:nvPr>
        </p:nvSpPr>
        <p:spPr/>
        <p:txBody>
          <a:bodyPr>
            <a:normAutofit/>
          </a:bodyPr>
          <a:lstStyle/>
          <a:p>
            <a:pPr marL="457200" lvl="1" indent="0">
              <a:buNone/>
            </a:pPr>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a:p>
            <a:pPr lvl="1"/>
            <a:endParaRPr lang="en-US" sz="2000" dirty="0" smtClean="0">
              <a:sym typeface="Wingdings" panose="05000000000000000000" pitchFamily="2" charset="2"/>
            </a:endParaRPr>
          </a:p>
        </p:txBody>
      </p:sp>
    </p:spTree>
    <p:extLst>
      <p:ext uri="{BB962C8B-B14F-4D97-AF65-F5344CB8AC3E}">
        <p14:creationId xmlns:p14="http://schemas.microsoft.com/office/powerpoint/2010/main" val="335372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152400"/>
            <a:ext cx="7848600" cy="762000"/>
          </a:xfrm>
        </p:spPr>
        <p:txBody>
          <a:bodyPr/>
          <a:lstStyle/>
          <a:p>
            <a:r>
              <a:rPr lang="en-US" sz="3200" dirty="0" smtClean="0"/>
              <a:t>Drivers of Change</a:t>
            </a:r>
            <a:endParaRPr lang="en-US" sz="2000" i="1" dirty="0" smtClean="0"/>
          </a:p>
        </p:txBody>
      </p:sp>
      <p:sp>
        <p:nvSpPr>
          <p:cNvPr id="102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980188-D0DD-4427-9A85-95F1D0CC3AF8}" type="slidenum">
              <a:rPr lang="en-US" altLang="en-US" sz="1400" smtClean="0">
                <a:latin typeface="Arial" panose="020B0604020202020204" pitchFamily="34" charset="0"/>
              </a:rPr>
              <a:pPr>
                <a:spcBef>
                  <a:spcPct val="0"/>
                </a:spcBef>
                <a:buFontTx/>
                <a:buNone/>
              </a:pPr>
              <a:t>5</a:t>
            </a:fld>
            <a:endParaRPr lang="en-US" altLang="en-US" sz="1400" dirty="0" smtClean="0">
              <a:latin typeface="Arial" panose="020B0604020202020204" pitchFamily="34" charset="0"/>
            </a:endParaRPr>
          </a:p>
        </p:txBody>
      </p:sp>
      <p:sp>
        <p:nvSpPr>
          <p:cNvPr id="2" name="Content Placeholder 1"/>
          <p:cNvSpPr>
            <a:spLocks noGrp="1"/>
          </p:cNvSpPr>
          <p:nvPr>
            <p:ph idx="1"/>
          </p:nvPr>
        </p:nvSpPr>
        <p:spPr>
          <a:xfrm>
            <a:off x="152400" y="972671"/>
            <a:ext cx="8839200" cy="5275729"/>
          </a:xfrm>
        </p:spPr>
        <p:txBody>
          <a:bodyPr>
            <a:normAutofit/>
          </a:bodyPr>
          <a:lstStyle/>
          <a:p>
            <a:r>
              <a:rPr lang="en-US" sz="2000" dirty="0" smtClean="0"/>
              <a:t>Changes are due to factors quite external to the coal industry and include:</a:t>
            </a:r>
          </a:p>
          <a:p>
            <a:pPr lvl="1"/>
            <a:r>
              <a:rPr lang="en-US" sz="2000" u="sng" dirty="0" smtClean="0"/>
              <a:t>Environmental factors</a:t>
            </a:r>
          </a:p>
          <a:p>
            <a:pPr lvl="2"/>
            <a:r>
              <a:rPr lang="en-US" sz="2000" dirty="0" smtClean="0"/>
              <a:t>The impact of Carbon Emission / GHG etc. are beyond debate</a:t>
            </a:r>
          </a:p>
          <a:p>
            <a:pPr lvl="2"/>
            <a:r>
              <a:rPr lang="en-US" sz="2000" dirty="0" smtClean="0"/>
              <a:t>The time has come to ACT</a:t>
            </a:r>
          </a:p>
          <a:p>
            <a:pPr lvl="2"/>
            <a:r>
              <a:rPr lang="en-US" sz="2000" dirty="0" smtClean="0"/>
              <a:t>The environmental impact mitigation will be a global agenda and despite local compulsions the inevitable might only be slightly deferred but not stopped </a:t>
            </a:r>
          </a:p>
          <a:p>
            <a:pPr lvl="3"/>
            <a:r>
              <a:rPr lang="en-US" sz="2000" dirty="0" smtClean="0"/>
              <a:t>Unless disruptive technological break-through is achieved</a:t>
            </a:r>
          </a:p>
          <a:p>
            <a:pPr lvl="3"/>
            <a:endParaRPr lang="en-US" sz="1200" dirty="0" smtClean="0"/>
          </a:p>
          <a:p>
            <a:pPr lvl="1"/>
            <a:r>
              <a:rPr lang="en-US" sz="2000" u="sng" dirty="0" smtClean="0">
                <a:sym typeface="Wingdings" panose="05000000000000000000" pitchFamily="2" charset="2"/>
              </a:rPr>
              <a:t>Availability of Technology Based Alternatives</a:t>
            </a:r>
          </a:p>
          <a:p>
            <a:pPr lvl="2"/>
            <a:r>
              <a:rPr lang="en-US" sz="2000" dirty="0" smtClean="0">
                <a:sym typeface="Wingdings" panose="05000000000000000000" pitchFamily="2" charset="2"/>
              </a:rPr>
              <a:t>The Renewables are here to stay and capture the energy space</a:t>
            </a:r>
          </a:p>
          <a:p>
            <a:pPr lvl="2"/>
            <a:r>
              <a:rPr lang="en-US" sz="2000" dirty="0" smtClean="0">
                <a:sym typeface="Wingdings" panose="05000000000000000000" pitchFamily="2" charset="2"/>
              </a:rPr>
              <a:t>With more technological advancement and </a:t>
            </a:r>
            <a:r>
              <a:rPr lang="en-US" sz="2000" dirty="0" err="1" smtClean="0">
                <a:sym typeface="Wingdings" panose="05000000000000000000" pitchFamily="2" charset="2"/>
              </a:rPr>
              <a:t>solarization</a:t>
            </a:r>
            <a:r>
              <a:rPr lang="en-US" sz="2000" dirty="0" smtClean="0">
                <a:sym typeface="Wingdings" panose="05000000000000000000" pitchFamily="2" charset="2"/>
              </a:rPr>
              <a:t> drive catching up momentum the energy landscape will change</a:t>
            </a:r>
          </a:p>
          <a:p>
            <a:pPr lvl="3"/>
            <a:r>
              <a:rPr lang="en-US" sz="2000" dirty="0" smtClean="0">
                <a:sym typeface="Wingdings" panose="05000000000000000000" pitchFamily="2" charset="2"/>
              </a:rPr>
              <a:t>Taking the shape of a Mass Movement soon</a:t>
            </a:r>
          </a:p>
          <a:p>
            <a:pPr lvl="1"/>
            <a:endParaRPr lang="en-US" sz="900" dirty="0" smtClean="0">
              <a:sym typeface="Wingdings" panose="05000000000000000000" pitchFamily="2" charset="2"/>
            </a:endParaRPr>
          </a:p>
          <a:p>
            <a:endParaRPr lang="en-US" sz="2000" dirty="0" smtClean="0">
              <a:sym typeface="Wingdings" panose="05000000000000000000" pitchFamily="2" charset="2"/>
            </a:endParaRPr>
          </a:p>
          <a:p>
            <a:pPr marL="457200" lvl="1" indent="0">
              <a:buNone/>
            </a:pPr>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a:p>
            <a:pPr lvl="1"/>
            <a:endParaRPr lang="en-US" sz="2000" dirty="0" smtClean="0">
              <a:sym typeface="Wingdings" panose="05000000000000000000" pitchFamily="2" charset="2"/>
            </a:endParaRPr>
          </a:p>
        </p:txBody>
      </p:sp>
    </p:spTree>
    <p:extLst>
      <p:ext uri="{BB962C8B-B14F-4D97-AF65-F5344CB8AC3E}">
        <p14:creationId xmlns:p14="http://schemas.microsoft.com/office/powerpoint/2010/main" val="2269549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152400"/>
            <a:ext cx="7848600" cy="762000"/>
          </a:xfrm>
        </p:spPr>
        <p:txBody>
          <a:bodyPr/>
          <a:lstStyle/>
          <a:p>
            <a:r>
              <a:rPr lang="en-US" sz="3200" dirty="0" smtClean="0"/>
              <a:t>What Are These Changes</a:t>
            </a:r>
            <a:endParaRPr lang="en-US" sz="2000" i="1" dirty="0" smtClean="0"/>
          </a:p>
        </p:txBody>
      </p:sp>
      <p:sp>
        <p:nvSpPr>
          <p:cNvPr id="102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980188-D0DD-4427-9A85-95F1D0CC3AF8}" type="slidenum">
              <a:rPr lang="en-US" altLang="en-US" sz="1400" smtClean="0">
                <a:latin typeface="Arial" panose="020B0604020202020204" pitchFamily="34" charset="0"/>
              </a:rPr>
              <a:pPr>
                <a:spcBef>
                  <a:spcPct val="0"/>
                </a:spcBef>
                <a:buFontTx/>
                <a:buNone/>
              </a:pPr>
              <a:t>6</a:t>
            </a:fld>
            <a:endParaRPr lang="en-US" altLang="en-US" sz="1400" dirty="0" smtClean="0">
              <a:latin typeface="Arial" panose="020B0604020202020204" pitchFamily="34" charset="0"/>
            </a:endParaRPr>
          </a:p>
        </p:txBody>
      </p:sp>
      <p:sp>
        <p:nvSpPr>
          <p:cNvPr id="2" name="Content Placeholder 1"/>
          <p:cNvSpPr>
            <a:spLocks noGrp="1"/>
          </p:cNvSpPr>
          <p:nvPr>
            <p:ph idx="1"/>
          </p:nvPr>
        </p:nvSpPr>
        <p:spPr>
          <a:xfrm>
            <a:off x="304800" y="891989"/>
            <a:ext cx="8534400" cy="5383679"/>
          </a:xfrm>
        </p:spPr>
        <p:txBody>
          <a:bodyPr>
            <a:normAutofit/>
          </a:bodyPr>
          <a:lstStyle/>
          <a:p>
            <a:r>
              <a:rPr lang="en-US" sz="2000" dirty="0" smtClean="0"/>
              <a:t>Dependence on coal as energy resource is reducing </a:t>
            </a:r>
          </a:p>
          <a:p>
            <a:pPr lvl="1"/>
            <a:r>
              <a:rPr lang="en-US" sz="2000" dirty="0"/>
              <a:t>R</a:t>
            </a:r>
            <a:r>
              <a:rPr lang="en-US" sz="2000" dirty="0" smtClean="0"/>
              <a:t>elationship between the coal and user industries getting redefined</a:t>
            </a:r>
          </a:p>
          <a:p>
            <a:pPr lvl="2"/>
            <a:r>
              <a:rPr lang="en-US" dirty="0" smtClean="0"/>
              <a:t> It will cease to be a sellers market</a:t>
            </a:r>
          </a:p>
          <a:p>
            <a:pPr lvl="2"/>
            <a:r>
              <a:rPr lang="en-US" dirty="0" smtClean="0"/>
              <a:t>Coal industry would need its customers more than ever before</a:t>
            </a:r>
          </a:p>
          <a:p>
            <a:pPr lvl="1"/>
            <a:endParaRPr lang="en-US" sz="300" dirty="0" smtClean="0"/>
          </a:p>
          <a:p>
            <a:r>
              <a:rPr lang="en-US" sz="2000" dirty="0" smtClean="0"/>
              <a:t>The issue now is not “</a:t>
            </a:r>
            <a:r>
              <a:rPr lang="en-US" sz="2000" b="1" dirty="0" smtClean="0"/>
              <a:t>FOR</a:t>
            </a:r>
            <a:r>
              <a:rPr lang="en-US" sz="2000" dirty="0" smtClean="0"/>
              <a:t> </a:t>
            </a:r>
            <a:r>
              <a:rPr lang="en-US" sz="2000" b="1" dirty="0" smtClean="0"/>
              <a:t>HOW LONG THE COAL RESERVES WILL LAST</a:t>
            </a:r>
            <a:r>
              <a:rPr lang="en-US" sz="2000" dirty="0" smtClean="0"/>
              <a:t>” it is “</a:t>
            </a:r>
            <a:r>
              <a:rPr lang="en-US" sz="2000" b="1" dirty="0" smtClean="0"/>
              <a:t>FOR</a:t>
            </a:r>
            <a:r>
              <a:rPr lang="en-US" sz="2000" dirty="0" smtClean="0"/>
              <a:t> </a:t>
            </a:r>
            <a:r>
              <a:rPr lang="en-US" sz="2000" b="1" dirty="0" smtClean="0"/>
              <a:t>HOW LONG CAN WE USE COAL AND HOW</a:t>
            </a:r>
            <a:r>
              <a:rPr lang="en-US" sz="2000" dirty="0" smtClean="0"/>
              <a:t>”?</a:t>
            </a:r>
          </a:p>
          <a:p>
            <a:endParaRPr lang="en-US" sz="500" dirty="0" smtClean="0"/>
          </a:p>
          <a:p>
            <a:r>
              <a:rPr lang="en-US" sz="2000" dirty="0" smtClean="0">
                <a:sym typeface="Wingdings" panose="05000000000000000000" pitchFamily="2" charset="2"/>
              </a:rPr>
              <a:t>The basic nature of operation of coal based power plants will undergo fundamental and profound change</a:t>
            </a:r>
          </a:p>
          <a:p>
            <a:pPr lvl="1"/>
            <a:r>
              <a:rPr lang="en-US" dirty="0">
                <a:sym typeface="Wingdings" panose="05000000000000000000" pitchFamily="2" charset="2"/>
              </a:rPr>
              <a:t>Coal based generation capacity would not longer be for  “Base Load” operations</a:t>
            </a:r>
          </a:p>
          <a:p>
            <a:pPr lvl="1"/>
            <a:r>
              <a:rPr lang="en-US" dirty="0">
                <a:sym typeface="Wingdings" panose="05000000000000000000" pitchFamily="2" charset="2"/>
              </a:rPr>
              <a:t>They would soon become “Support Capacities” for Renewables – to be used on need basis</a:t>
            </a:r>
          </a:p>
          <a:p>
            <a:pPr lvl="1"/>
            <a:endParaRPr lang="en-US" sz="700" dirty="0" smtClean="0">
              <a:sym typeface="Wingdings" panose="05000000000000000000" pitchFamily="2" charset="2"/>
            </a:endParaRPr>
          </a:p>
          <a:p>
            <a:r>
              <a:rPr lang="en-US" sz="2000" dirty="0" smtClean="0">
                <a:sym typeface="Wingdings" panose="05000000000000000000" pitchFamily="2" charset="2"/>
              </a:rPr>
              <a:t>While coal based generation would continue to </a:t>
            </a:r>
            <a:r>
              <a:rPr lang="en-US" sz="2000" dirty="0">
                <a:sym typeface="Wingdings" panose="05000000000000000000" pitchFamily="2" charset="2"/>
              </a:rPr>
              <a:t>have crucial redefined </a:t>
            </a:r>
            <a:r>
              <a:rPr lang="en-US" sz="2000" dirty="0" smtClean="0">
                <a:sym typeface="Wingdings" panose="05000000000000000000" pitchFamily="2" charset="2"/>
              </a:rPr>
              <a:t>role the Renewables would be the </a:t>
            </a:r>
            <a:r>
              <a:rPr lang="en-US" sz="2000" b="1" dirty="0" smtClean="0">
                <a:sym typeface="Wingdings" panose="05000000000000000000" pitchFamily="2" charset="2"/>
              </a:rPr>
              <a:t>Predominant Players</a:t>
            </a:r>
            <a:r>
              <a:rPr lang="en-US" sz="2000" dirty="0" smtClean="0">
                <a:sym typeface="Wingdings" panose="05000000000000000000" pitchFamily="2" charset="2"/>
              </a:rPr>
              <a:t> </a:t>
            </a:r>
          </a:p>
          <a:p>
            <a:endParaRPr lang="en-US" sz="800" dirty="0" smtClean="0">
              <a:sym typeface="Wingdings" panose="05000000000000000000" pitchFamily="2" charset="2"/>
            </a:endParaRPr>
          </a:p>
          <a:p>
            <a:endParaRPr lang="en-US" sz="2000" dirty="0" smtClean="0">
              <a:sym typeface="Wingdings" panose="05000000000000000000" pitchFamily="2" charset="2"/>
            </a:endParaRPr>
          </a:p>
          <a:p>
            <a:pPr marL="457200" lvl="1" indent="0">
              <a:buNone/>
            </a:pPr>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a:p>
            <a:pPr lvl="1"/>
            <a:endParaRPr lang="en-US" sz="2000" dirty="0" smtClean="0">
              <a:sym typeface="Wingdings" panose="05000000000000000000" pitchFamily="2" charset="2"/>
            </a:endParaRPr>
          </a:p>
        </p:txBody>
      </p:sp>
      <p:sp>
        <p:nvSpPr>
          <p:cNvPr id="3" name="Rounded Rectangle 2"/>
          <p:cNvSpPr/>
          <p:nvPr/>
        </p:nvSpPr>
        <p:spPr>
          <a:xfrm>
            <a:off x="331694" y="5849471"/>
            <a:ext cx="8355106" cy="33206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000" b="1" dirty="0">
                <a:solidFill>
                  <a:schemeClr val="tx1"/>
                </a:solidFill>
                <a:sym typeface="Wingdings" panose="05000000000000000000" pitchFamily="2" charset="2"/>
              </a:rPr>
              <a:t>COMPETITION IS </a:t>
            </a:r>
            <a:r>
              <a:rPr lang="en-US" sz="2000" b="1" dirty="0" smtClean="0">
                <a:solidFill>
                  <a:schemeClr val="tx1"/>
                </a:solidFill>
                <a:sym typeface="Wingdings" panose="05000000000000000000" pitchFamily="2" charset="2"/>
              </a:rPr>
              <a:t>NOT WITH OTHER PLAYER IT IS WITH </a:t>
            </a:r>
            <a:r>
              <a:rPr lang="en-US" sz="2000" b="1" dirty="0">
                <a:solidFill>
                  <a:schemeClr val="tx1"/>
                </a:solidFill>
                <a:sym typeface="Wingdings" panose="05000000000000000000" pitchFamily="2" charset="2"/>
              </a:rPr>
              <a:t>TECHNOLOGY </a:t>
            </a:r>
          </a:p>
        </p:txBody>
      </p:sp>
    </p:spTree>
    <p:extLst>
      <p:ext uri="{BB962C8B-B14F-4D97-AF65-F5344CB8AC3E}">
        <p14:creationId xmlns:p14="http://schemas.microsoft.com/office/powerpoint/2010/main" val="3419967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3209365"/>
            <a:ext cx="8610600" cy="762000"/>
          </a:xfrm>
        </p:spPr>
        <p:txBody>
          <a:bodyPr/>
          <a:lstStyle/>
          <a:p>
            <a:pPr algn="ctr"/>
            <a:r>
              <a:rPr lang="en-US" sz="3200" b="1" dirty="0" smtClean="0"/>
              <a:t>Only Technology Can Compete With Technology</a:t>
            </a:r>
            <a:endParaRPr lang="en-US" sz="2000" b="1" i="1" dirty="0" smtClean="0"/>
          </a:p>
        </p:txBody>
      </p:sp>
      <p:sp>
        <p:nvSpPr>
          <p:cNvPr id="102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980188-D0DD-4427-9A85-95F1D0CC3AF8}" type="slidenum">
              <a:rPr lang="en-US" altLang="en-US" sz="1400" smtClean="0">
                <a:latin typeface="Arial" panose="020B0604020202020204" pitchFamily="34" charset="0"/>
              </a:rPr>
              <a:pPr>
                <a:spcBef>
                  <a:spcPct val="0"/>
                </a:spcBef>
                <a:buFontTx/>
                <a:buNone/>
              </a:pPr>
              <a:t>7</a:t>
            </a:fld>
            <a:endParaRPr lang="en-US" altLang="en-US" sz="1400" dirty="0" smtClean="0">
              <a:latin typeface="Arial" panose="020B0604020202020204" pitchFamily="34" charset="0"/>
            </a:endParaRPr>
          </a:p>
        </p:txBody>
      </p:sp>
    </p:spTree>
    <p:extLst>
      <p:ext uri="{BB962C8B-B14F-4D97-AF65-F5344CB8AC3E}">
        <p14:creationId xmlns:p14="http://schemas.microsoft.com/office/powerpoint/2010/main" val="1675078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152400"/>
            <a:ext cx="7848600" cy="762000"/>
          </a:xfrm>
        </p:spPr>
        <p:txBody>
          <a:bodyPr/>
          <a:lstStyle/>
          <a:p>
            <a:r>
              <a:rPr lang="en-US" sz="3200" dirty="0" smtClean="0"/>
              <a:t>The Implications</a:t>
            </a:r>
            <a:endParaRPr lang="en-US" sz="2000" i="1" dirty="0" smtClean="0"/>
          </a:p>
        </p:txBody>
      </p:sp>
      <p:sp>
        <p:nvSpPr>
          <p:cNvPr id="102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980188-D0DD-4427-9A85-95F1D0CC3AF8}" type="slidenum">
              <a:rPr lang="en-US" altLang="en-US" sz="1400" smtClean="0">
                <a:latin typeface="Arial" panose="020B0604020202020204" pitchFamily="34" charset="0"/>
              </a:rPr>
              <a:pPr>
                <a:spcBef>
                  <a:spcPct val="0"/>
                </a:spcBef>
                <a:buFontTx/>
                <a:buNone/>
              </a:pPr>
              <a:t>8</a:t>
            </a:fld>
            <a:endParaRPr lang="en-US" altLang="en-US" sz="1400" dirty="0" smtClean="0">
              <a:latin typeface="Arial" panose="020B0604020202020204" pitchFamily="34" charset="0"/>
            </a:endParaRPr>
          </a:p>
        </p:txBody>
      </p:sp>
      <p:sp>
        <p:nvSpPr>
          <p:cNvPr id="2" name="Content Placeholder 1"/>
          <p:cNvSpPr>
            <a:spLocks noGrp="1"/>
          </p:cNvSpPr>
          <p:nvPr>
            <p:ph idx="1"/>
          </p:nvPr>
        </p:nvSpPr>
        <p:spPr>
          <a:xfrm>
            <a:off x="304800" y="959224"/>
            <a:ext cx="8534400" cy="5059363"/>
          </a:xfrm>
        </p:spPr>
        <p:txBody>
          <a:bodyPr>
            <a:normAutofit lnSpcReduction="10000"/>
          </a:bodyPr>
          <a:lstStyle/>
          <a:p>
            <a:r>
              <a:rPr lang="en-US" sz="2000" dirty="0" smtClean="0"/>
              <a:t>It will cease to be a sellers market</a:t>
            </a:r>
          </a:p>
          <a:p>
            <a:r>
              <a:rPr lang="en-US" sz="2000" dirty="0" smtClean="0"/>
              <a:t>The coal industry would rather need to reinvent itself to have a </a:t>
            </a:r>
            <a:r>
              <a:rPr lang="en-US" sz="2000" dirty="0"/>
              <a:t>market </a:t>
            </a:r>
            <a:r>
              <a:rPr lang="en-US" sz="2000" dirty="0" smtClean="0"/>
              <a:t>and to </a:t>
            </a:r>
            <a:r>
              <a:rPr lang="en-US" sz="2000" dirty="0"/>
              <a:t>create </a:t>
            </a:r>
            <a:r>
              <a:rPr lang="en-US" sz="2000" dirty="0" smtClean="0"/>
              <a:t>sustainable relevance </a:t>
            </a:r>
            <a:r>
              <a:rPr lang="en-US" sz="2000" dirty="0"/>
              <a:t>for itself</a:t>
            </a:r>
          </a:p>
          <a:p>
            <a:r>
              <a:rPr lang="en-US" sz="2000" dirty="0" smtClean="0"/>
              <a:t>In terms of coal as a product, the industry would need to offer what the buyer needs </a:t>
            </a:r>
          </a:p>
          <a:p>
            <a:pPr lvl="1"/>
            <a:r>
              <a:rPr lang="en-US" sz="2000" dirty="0" smtClean="0"/>
              <a:t>Both in terms of coal specifications and quality  </a:t>
            </a:r>
          </a:p>
          <a:p>
            <a:r>
              <a:rPr lang="en-US" sz="2000" dirty="0" smtClean="0">
                <a:sym typeface="Wingdings" panose="05000000000000000000" pitchFamily="2" charset="2"/>
              </a:rPr>
              <a:t>More importantly, it would need to offer new products and get into new service offerings</a:t>
            </a:r>
          </a:p>
          <a:p>
            <a:pPr lvl="1"/>
            <a:r>
              <a:rPr lang="en-US" sz="2000" dirty="0" smtClean="0">
                <a:sym typeface="Wingdings" panose="05000000000000000000" pitchFamily="2" charset="2"/>
              </a:rPr>
              <a:t>The new offerings could include liquefied / gasified coal</a:t>
            </a:r>
          </a:p>
          <a:p>
            <a:pPr lvl="1"/>
            <a:r>
              <a:rPr lang="en-US" sz="2000" dirty="0" smtClean="0">
                <a:sym typeface="Wingdings" panose="05000000000000000000" pitchFamily="2" charset="2"/>
              </a:rPr>
              <a:t>It could include carbon capture / sequestration </a:t>
            </a:r>
          </a:p>
          <a:p>
            <a:pPr lvl="1"/>
            <a:r>
              <a:rPr lang="en-US" sz="2000" dirty="0" smtClean="0">
                <a:sym typeface="Wingdings" panose="05000000000000000000" pitchFamily="2" charset="2"/>
              </a:rPr>
              <a:t>It should essentially be far more environment friendly – both in extraction and end use</a:t>
            </a:r>
          </a:p>
          <a:p>
            <a:r>
              <a:rPr lang="en-US" sz="2000" dirty="0" smtClean="0">
                <a:sym typeface="Wingdings" panose="05000000000000000000" pitchFamily="2" charset="2"/>
              </a:rPr>
              <a:t>A new Energy Map would need to be drawn with coal mine as fulcrum and electricity generators at the periphery in close proximity, sans transportation  </a:t>
            </a:r>
          </a:p>
          <a:p>
            <a:endParaRPr lang="en-US" sz="2000" dirty="0" smtClean="0">
              <a:sym typeface="Wingdings" panose="05000000000000000000" pitchFamily="2" charset="2"/>
            </a:endParaRPr>
          </a:p>
          <a:p>
            <a:pPr marL="457200" lvl="1" indent="0">
              <a:buNone/>
            </a:pPr>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a:p>
            <a:pPr lvl="1"/>
            <a:endParaRPr lang="en-US" sz="2000" dirty="0" smtClean="0">
              <a:sym typeface="Wingdings" panose="05000000000000000000" pitchFamily="2" charset="2"/>
            </a:endParaRPr>
          </a:p>
        </p:txBody>
      </p:sp>
    </p:spTree>
    <p:extLst>
      <p:ext uri="{BB962C8B-B14F-4D97-AF65-F5344CB8AC3E}">
        <p14:creationId xmlns:p14="http://schemas.microsoft.com/office/powerpoint/2010/main" val="1527722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152400"/>
            <a:ext cx="7848600" cy="762000"/>
          </a:xfrm>
        </p:spPr>
        <p:txBody>
          <a:bodyPr/>
          <a:lstStyle/>
          <a:p>
            <a:r>
              <a:rPr lang="en-US" sz="3200" dirty="0" smtClean="0"/>
              <a:t>The Way Forward</a:t>
            </a:r>
            <a:endParaRPr lang="en-US" sz="2000" i="1" dirty="0" smtClean="0"/>
          </a:p>
        </p:txBody>
      </p:sp>
      <p:sp>
        <p:nvSpPr>
          <p:cNvPr id="102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980188-D0DD-4427-9A85-95F1D0CC3AF8}" type="slidenum">
              <a:rPr lang="en-US" altLang="en-US" sz="1400" smtClean="0">
                <a:latin typeface="Arial" panose="020B0604020202020204" pitchFamily="34" charset="0"/>
              </a:rPr>
              <a:pPr>
                <a:spcBef>
                  <a:spcPct val="0"/>
                </a:spcBef>
                <a:buFontTx/>
                <a:buNone/>
              </a:pPr>
              <a:t>9</a:t>
            </a:fld>
            <a:endParaRPr lang="en-US" altLang="en-US" sz="1400" dirty="0" smtClean="0">
              <a:latin typeface="Arial" panose="020B0604020202020204" pitchFamily="34" charset="0"/>
            </a:endParaRPr>
          </a:p>
        </p:txBody>
      </p:sp>
      <p:sp>
        <p:nvSpPr>
          <p:cNvPr id="2" name="Content Placeholder 1"/>
          <p:cNvSpPr>
            <a:spLocks noGrp="1"/>
          </p:cNvSpPr>
          <p:nvPr>
            <p:ph idx="1"/>
          </p:nvPr>
        </p:nvSpPr>
        <p:spPr/>
        <p:txBody>
          <a:bodyPr>
            <a:normAutofit/>
          </a:bodyPr>
          <a:lstStyle/>
          <a:p>
            <a:r>
              <a:rPr lang="en-US" sz="2000" dirty="0" smtClean="0"/>
              <a:t>Coal industry will need to offer energy in non-solid forms</a:t>
            </a:r>
          </a:p>
          <a:p>
            <a:endParaRPr lang="en-US" sz="1050" dirty="0" smtClean="0"/>
          </a:p>
          <a:p>
            <a:r>
              <a:rPr lang="en-US" sz="2000" dirty="0" smtClean="0">
                <a:sym typeface="Wingdings" panose="05000000000000000000" pitchFamily="2" charset="2"/>
              </a:rPr>
              <a:t>Technological innovation would be needed to extract heat from the underground not necessarily coal</a:t>
            </a:r>
          </a:p>
          <a:p>
            <a:endParaRPr lang="en-US" sz="600" dirty="0" smtClean="0">
              <a:sym typeface="Wingdings" panose="05000000000000000000" pitchFamily="2" charset="2"/>
            </a:endParaRPr>
          </a:p>
          <a:p>
            <a:pPr lvl="1"/>
            <a:r>
              <a:rPr lang="en-US" sz="2000" dirty="0" err="1" smtClean="0">
                <a:sym typeface="Wingdings" panose="05000000000000000000" pitchFamily="2" charset="2"/>
              </a:rPr>
              <a:t>Jharia</a:t>
            </a:r>
            <a:r>
              <a:rPr lang="en-US" sz="2000" dirty="0" smtClean="0">
                <a:sym typeface="Wingdings" panose="05000000000000000000" pitchFamily="2" charset="2"/>
              </a:rPr>
              <a:t> may need to be re-visited</a:t>
            </a:r>
          </a:p>
          <a:p>
            <a:pPr lvl="1"/>
            <a:r>
              <a:rPr lang="en-US" sz="2000" dirty="0" smtClean="0">
                <a:sym typeface="Wingdings" panose="05000000000000000000" pitchFamily="2" charset="2"/>
              </a:rPr>
              <a:t>Controlled </a:t>
            </a:r>
            <a:r>
              <a:rPr lang="en-US" sz="2000" dirty="0" err="1" smtClean="0">
                <a:sym typeface="Wingdings" panose="05000000000000000000" pitchFamily="2" charset="2"/>
              </a:rPr>
              <a:t>Jharias</a:t>
            </a:r>
            <a:r>
              <a:rPr lang="en-US" sz="2000" dirty="0" smtClean="0">
                <a:sym typeface="Wingdings" panose="05000000000000000000" pitchFamily="2" charset="2"/>
              </a:rPr>
              <a:t> may need to be created, going forward</a:t>
            </a:r>
          </a:p>
          <a:p>
            <a:pPr lvl="1"/>
            <a:endParaRPr lang="en-US" sz="700" dirty="0" smtClean="0">
              <a:sym typeface="Wingdings" panose="05000000000000000000" pitchFamily="2" charset="2"/>
            </a:endParaRPr>
          </a:p>
          <a:p>
            <a:r>
              <a:rPr lang="en-US" sz="2000" dirty="0" smtClean="0">
                <a:sym typeface="Wingdings" panose="05000000000000000000" pitchFamily="2" charset="2"/>
              </a:rPr>
              <a:t>Coal industry would need to gear up to deal with the environmental mess post usage </a:t>
            </a:r>
          </a:p>
          <a:p>
            <a:endParaRPr lang="en-US" sz="2000" dirty="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a:p>
            <a:pPr lvl="1"/>
            <a:endParaRPr lang="en-US" sz="2000" dirty="0" smtClean="0">
              <a:sym typeface="Wingdings" panose="05000000000000000000" pitchFamily="2" charset="2"/>
            </a:endParaRPr>
          </a:p>
        </p:txBody>
      </p:sp>
      <p:sp>
        <p:nvSpPr>
          <p:cNvPr id="5" name="Rounded Rectangle 4"/>
          <p:cNvSpPr/>
          <p:nvPr/>
        </p:nvSpPr>
        <p:spPr>
          <a:xfrm>
            <a:off x="331694" y="4191000"/>
            <a:ext cx="8355106" cy="1828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buNone/>
            </a:pPr>
            <a:r>
              <a:rPr lang="en-US" sz="2400" b="1" dirty="0" smtClean="0">
                <a:solidFill>
                  <a:schemeClr val="tx1"/>
                </a:solidFill>
                <a:sym typeface="Wingdings" panose="05000000000000000000" pitchFamily="2" charset="2"/>
              </a:rPr>
              <a:t>GIVEN THE WAY THE INDIGENOUS COAL INDUSTRY HAS RESPONDED TO THE COAL CRISIS IN THE PAST COUPLE OF YEARS. THERE IS LITTLE DOUBT THAT IT WOULD DEAL WITH THE CHALLENGES AND COME OUT WITH FLYING COLOURS</a:t>
            </a:r>
            <a:endParaRPr lang="en-US" sz="2400" b="1" dirty="0">
              <a:solidFill>
                <a:schemeClr val="tx1"/>
              </a:solidFill>
              <a:sym typeface="Wingdings" panose="05000000000000000000"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11115</TotalTime>
  <Words>665</Words>
  <Application>Microsoft Office PowerPoint</Application>
  <PresentationFormat>On-screen Show (4:3)</PresentationFormat>
  <Paragraphs>119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Coal Basic Facts</vt:lpstr>
      <vt:lpstr>Power Basic Facts</vt:lpstr>
      <vt:lpstr>But Things Are Changing . . . .  </vt:lpstr>
      <vt:lpstr>Drivers of Change</vt:lpstr>
      <vt:lpstr>What Are These Changes</vt:lpstr>
      <vt:lpstr>Only Technology Can Compete With Technology</vt:lpstr>
      <vt:lpstr>The Implications</vt:lpstr>
      <vt:lpstr>The Way Forward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Mohit Ganeshani</dc:creator>
  <cp:lastModifiedBy>ismail - [2010]</cp:lastModifiedBy>
  <cp:revision>1206</cp:revision>
  <dcterms:created xsi:type="dcterms:W3CDTF">2011-11-25T12:00:31Z</dcterms:created>
  <dcterms:modified xsi:type="dcterms:W3CDTF">2016-08-05T06:15:42Z</dcterms:modified>
</cp:coreProperties>
</file>